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70" r:id="rId3"/>
    <p:sldId id="266" r:id="rId4"/>
    <p:sldId id="268" r:id="rId5"/>
    <p:sldId id="257" r:id="rId6"/>
    <p:sldId id="265" r:id="rId7"/>
    <p:sldId id="269" r:id="rId8"/>
    <p:sldId id="259" r:id="rId9"/>
    <p:sldId id="258" r:id="rId10"/>
    <p:sldId id="267" r:id="rId11"/>
    <p:sldId id="273" r:id="rId12"/>
    <p:sldId id="262" r:id="rId13"/>
    <p:sldId id="272" r:id="rId14"/>
    <p:sldId id="264" r:id="rId15"/>
    <p:sldId id="274" r:id="rId16"/>
    <p:sldId id="260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3"/>
    <p:restoredTop sz="96208"/>
  </p:normalViewPr>
  <p:slideViewPr>
    <p:cSldViewPr snapToGrid="0" snapToObjects="1">
      <p:cViewPr varScale="1">
        <p:scale>
          <a:sx n="72" d="100"/>
          <a:sy n="72" d="100"/>
        </p:scale>
        <p:origin x="16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3050" y="685801"/>
            <a:ext cx="6086475" cy="3046228"/>
          </a:xfrm>
        </p:spPr>
        <p:txBody>
          <a:bodyPr anchor="b">
            <a:normAutofit/>
          </a:bodyPr>
          <a:lstStyle>
            <a:lvl1pPr algn="ctr">
              <a:defRPr sz="2700" cap="all" spc="225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3050" y="4114800"/>
            <a:ext cx="6086475" cy="2057400"/>
          </a:xfrm>
        </p:spPr>
        <p:txBody>
          <a:bodyPr/>
          <a:lstStyle>
            <a:lvl1pPr marL="0" indent="0" algn="ctr">
              <a:buNone/>
              <a:defRPr sz="1800" i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12/11/2020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8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8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7115175" cy="1371600"/>
          </a:xfrm>
        </p:spPr>
        <p:txBody>
          <a:bodyPr>
            <a:normAutofit/>
          </a:bodyPr>
          <a:lstStyle>
            <a:lvl1pPr algn="l">
              <a:defRPr sz="2400" cap="all" spc="225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694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77407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641624"/>
            <a:ext cx="7886700" cy="1448026"/>
          </a:xfrm>
        </p:spPr>
        <p:txBody>
          <a:bodyPr/>
          <a:lstStyle>
            <a:lvl1pPr marL="0" indent="0" algn="ctr">
              <a:buNone/>
              <a:defRPr sz="1800" i="1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13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554" y="566278"/>
            <a:ext cx="7134322" cy="965458"/>
          </a:xfrm>
        </p:spPr>
        <p:txBody>
          <a:bodyPr/>
          <a:lstStyle>
            <a:lvl1pPr algn="ctr">
              <a:defRPr cap="all" spc="225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2319" y="2057401"/>
            <a:ext cx="377364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9056" y="2057401"/>
            <a:ext cx="3762626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9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707414" cy="1149350"/>
          </a:xfrm>
        </p:spPr>
        <p:txBody>
          <a:bodyPr>
            <a:normAutofit/>
          </a:bodyPr>
          <a:lstStyle>
            <a:lvl1pPr algn="ctr">
              <a:defRPr sz="2400" cap="all" spc="225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 i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4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1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1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7115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254103"/>
            <a:ext cx="7115176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6835667" y="3275064"/>
            <a:ext cx="4114801" cy="307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spc="225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12/11/2020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95452" y="3275063"/>
            <a:ext cx="4114800" cy="307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spc="225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37255" y="6356351"/>
            <a:ext cx="653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spc="225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5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SzPct val="70000"/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SzPct val="70000"/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SzPct val="7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SzPct val="7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707E932-45D3-46F0-8B2D-99A98DB87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EA796-D4FA-4213-AAE1-804D706413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13"/>
          <a:stretch/>
        </p:blipFill>
        <p:spPr>
          <a:xfrm>
            <a:off x="15" y="857257"/>
            <a:ext cx="9143985" cy="51434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9EA45C1-5D9B-4851-BC36-CF2BBE008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00700" y="2156479"/>
            <a:ext cx="2543175" cy="2612244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E58277B-2D81-8A4F-9178-9AD274C98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0700" y="2400300"/>
            <a:ext cx="2543175" cy="1331259"/>
          </a:xfrm>
        </p:spPr>
        <p:txBody>
          <a:bodyPr>
            <a:normAutofit fontScale="90000"/>
          </a:bodyPr>
          <a:lstStyle/>
          <a:p>
            <a:r>
              <a:rPr lang="cs-CZ" sz="2400" dirty="0">
                <a:solidFill>
                  <a:schemeClr val="bg2"/>
                </a:solidFill>
              </a:rPr>
              <a:t>za co jsem odpovědná jako primářka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C91B72B-8BC6-4445-9732-BA4C3270F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2898" y="3846855"/>
            <a:ext cx="1998779" cy="731869"/>
          </a:xfrm>
        </p:spPr>
        <p:txBody>
          <a:bodyPr>
            <a:normAutofit/>
          </a:bodyPr>
          <a:lstStyle/>
          <a:p>
            <a:r>
              <a:rPr lang="cs-CZ" sz="1500" dirty="0">
                <a:solidFill>
                  <a:schemeClr val="bg1"/>
                </a:solidFill>
              </a:rPr>
              <a:t>Irena Závadová</a:t>
            </a:r>
          </a:p>
          <a:p>
            <a:r>
              <a:rPr lang="cs-CZ" sz="1500" dirty="0">
                <a:solidFill>
                  <a:schemeClr val="bg1"/>
                </a:solidFill>
              </a:rPr>
              <a:t>Cesta domů</a:t>
            </a:r>
          </a:p>
        </p:txBody>
      </p:sp>
    </p:spTree>
    <p:extLst>
      <p:ext uri="{BB962C8B-B14F-4D97-AF65-F5344CB8AC3E}">
        <p14:creationId xmlns:p14="http://schemas.microsoft.com/office/powerpoint/2010/main" val="3117820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11DF89-B252-47D6-8476-8E7092D864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9144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57200"/>
            <a:ext cx="7115175" cy="20946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...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abych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vzdělávala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ve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vedení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týmu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spolupráci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s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jinými</a:t>
            </a:r>
            <a:endParaRPr lang="en-US" sz="2800" b="1" kern="1200" cap="all" spc="30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29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11FBDEF-9CA1-495E-A9FA-E912D5145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85801"/>
            <a:ext cx="2743200" cy="30462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25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... aby </a:t>
            </a:r>
            <a:r>
              <a:rPr lang="en-US" sz="2500" kern="1200" cap="all" spc="300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kolegové</a:t>
            </a:r>
            <a:r>
              <a:rPr lang="en-US" sz="2500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kern="1200" cap="all" spc="300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nevyhořeli</a:t>
            </a:r>
            <a:endParaRPr lang="en-US" sz="2500" kern="1200" cap="all" spc="300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7650" y="1"/>
            <a:ext cx="508635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Kostra">
            <a:extLst>
              <a:ext uri="{FF2B5EF4-FFF2-40B4-BE49-F238E27FC236}">
                <a16:creationId xmlns:a16="http://schemas.microsoft.com/office/drawing/2014/main" id="{BECCA1CF-61D3-4588-A430-BFD8592F2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2000" y="1400175"/>
            <a:ext cx="405765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22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FEFA976-0132-4AF3-B3A3-B2D1C89C6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BA7CAF-5EE9-4EEE-9E12-B2CECCB94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1"/>
            <a:ext cx="9144000" cy="51434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199F73-795E-469A-AF4B-13FA2C7AB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700" y="1885950"/>
            <a:ext cx="7115175" cy="30861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2300620"/>
            <a:ext cx="6086475" cy="1330653"/>
          </a:xfrm>
        </p:spPr>
        <p:txBody>
          <a:bodyPr vert="horz" lIns="68580" tIns="34290" rIns="68580" bIns="3429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700" b="1" dirty="0"/>
              <a:t>... abych reprezentovala </a:t>
            </a:r>
            <a:r>
              <a:rPr lang="en-US" sz="2700" b="1" dirty="0" err="1"/>
              <a:t>organizaci</a:t>
            </a: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3323201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4CEB51-1939-4E14-807D-188CA3B4AF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7" r="8942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37E9081-32E2-43C3-80C8-7F3854D9D0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1"/>
            <a:ext cx="9144000" cy="3429000"/>
          </a:xfrm>
          <a:prstGeom prst="rect">
            <a:avLst/>
          </a:prstGeom>
          <a:gradFill>
            <a:gsLst>
              <a:gs pos="47000">
                <a:srgbClr val="000000">
                  <a:alpha val="23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63" y="0"/>
            <a:ext cx="4043030" cy="25837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2800" b="1" kern="1200" cap="all" spc="300" baseline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... </a:t>
            </a:r>
            <a:r>
              <a:rPr lang="en-US" sz="2800" b="1" kern="1200" cap="all" spc="300" baseline="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abych</a:t>
            </a:r>
            <a:r>
              <a:rPr lang="en-US" sz="2800" b="1" kern="1200" cap="all" spc="300" baseline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sz="2800" b="1" kern="1200" cap="all" spc="300" baseline="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průběžně</a:t>
            </a:r>
            <a:r>
              <a:rPr lang="en-US" sz="2800" b="1" kern="1200" cap="all" spc="300" baseline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cap="all" spc="300" baseline="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vzdělávala</a:t>
            </a:r>
            <a:r>
              <a:rPr lang="en-US" sz="2800" b="1" kern="1200" cap="all" spc="300" baseline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v </a:t>
            </a:r>
            <a:r>
              <a:rPr lang="en-US" sz="2800" b="1" kern="1200" cap="all" spc="300" baseline="0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oboru</a:t>
            </a:r>
            <a:endParaRPr lang="en-US" sz="2800" b="1" kern="1200" cap="all" spc="300" baseline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16525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FEFA976-0132-4AF3-B3A3-B2D1C89C6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BA7CAF-5EE9-4EEE-9E12-B2CECCB94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1"/>
            <a:ext cx="9144000" cy="51434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199F73-795E-469A-AF4B-13FA2C7AB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700" y="1885950"/>
            <a:ext cx="7115175" cy="30861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2300620"/>
            <a:ext cx="6086475" cy="1330653"/>
          </a:xfrm>
        </p:spPr>
        <p:txBody>
          <a:bodyPr vert="horz" lIns="68580" tIns="34290" rIns="68580" bIns="3429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700" b="1" dirty="0"/>
              <a:t>... </a:t>
            </a:r>
            <a:r>
              <a:rPr lang="en-US" sz="2700" b="1" dirty="0" err="1"/>
              <a:t>abych</a:t>
            </a:r>
            <a:r>
              <a:rPr lang="en-US" sz="2700" b="1" dirty="0"/>
              <a:t> </a:t>
            </a:r>
            <a:r>
              <a:rPr lang="en-US" sz="2700" b="1" dirty="0" err="1"/>
              <a:t>předávala</a:t>
            </a:r>
            <a:r>
              <a:rPr lang="en-US" sz="2700" b="1" dirty="0"/>
              <a:t> </a:t>
            </a:r>
            <a:r>
              <a:rPr lang="en-US" sz="2700" b="1" dirty="0" err="1"/>
              <a:t>nejnovější</a:t>
            </a:r>
            <a:r>
              <a:rPr lang="en-US" sz="2700" b="1" dirty="0"/>
              <a:t> </a:t>
            </a:r>
            <a:r>
              <a:rPr lang="en-US" sz="2700" b="1" dirty="0" err="1"/>
              <a:t>poznatky</a:t>
            </a:r>
            <a:r>
              <a:rPr lang="en-US" sz="2700" b="1" dirty="0"/>
              <a:t> z </a:t>
            </a:r>
            <a:r>
              <a:rPr lang="en-US" sz="2700" b="1" dirty="0" err="1"/>
              <a:t>oboru</a:t>
            </a:r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3256494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 descr="Obsah obrázku interiér, osoba, stůl, lidé&#10;&#10;Popis byl vytvořen automaticky">
            <a:extLst>
              <a:ext uri="{FF2B5EF4-FFF2-40B4-BE49-F238E27FC236}">
                <a16:creationId xmlns:a16="http://schemas.microsoft.com/office/drawing/2014/main" id="{DE4E6263-A24F-5F45-B203-0EEA06E4D5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56" r="4343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FAF9F3F-2AF9-4108-A33C-05E0835A9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19945"/>
            <a:ext cx="9144000" cy="3138055"/>
          </a:xfrm>
          <a:prstGeom prst="rect">
            <a:avLst/>
          </a:prstGeom>
          <a:gradFill>
            <a:gsLst>
              <a:gs pos="47000">
                <a:srgbClr val="000000">
                  <a:alpha val="29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76B0B4-EBCF-4292-BACF-A789A13BB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685800 w 12192000"/>
              <a:gd name="connsiteY0" fmla="*/ 685800 h 6858000"/>
              <a:gd name="connsiteX1" fmla="*/ 685800 w 12192000"/>
              <a:gd name="connsiteY1" fmla="*/ 6172200 h 6858000"/>
              <a:gd name="connsiteX2" fmla="*/ 11506200 w 12192000"/>
              <a:gd name="connsiteY2" fmla="*/ 6172200 h 6858000"/>
              <a:gd name="connsiteX3" fmla="*/ 11506200 w 12192000"/>
              <a:gd name="connsiteY3" fmla="*/ 6858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685800" y="685800"/>
                </a:moveTo>
                <a:lnTo>
                  <a:pt x="685800" y="6172200"/>
                </a:lnTo>
                <a:lnTo>
                  <a:pt x="11506200" y="6172200"/>
                </a:lnTo>
                <a:lnTo>
                  <a:pt x="11506200" y="6858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DE2C7DDB-4399-A04D-9DC4-AE30440767DA}"/>
              </a:ext>
            </a:extLst>
          </p:cNvPr>
          <p:cNvSpPr txBox="1">
            <a:spLocks/>
          </p:cNvSpPr>
          <p:nvPr/>
        </p:nvSpPr>
        <p:spPr>
          <a:xfrm>
            <a:off x="1014412" y="5539562"/>
            <a:ext cx="7115175" cy="1156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spcAft>
                <a:spcPts val="600"/>
              </a:spcAft>
            </a:pPr>
            <a:r>
              <a:rPr lang="en-US" sz="28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... abych reprezentovala obor</a:t>
            </a:r>
          </a:p>
        </p:txBody>
      </p:sp>
    </p:spTree>
    <p:extLst>
      <p:ext uri="{BB962C8B-B14F-4D97-AF65-F5344CB8AC3E}">
        <p14:creationId xmlns:p14="http://schemas.microsoft.com/office/powerpoint/2010/main" val="2172956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65995F0-4CFB-450D-95DF-6320D9F8A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F68085-6CA7-41F0-9CD5-155F2FC02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7525" y="685800"/>
            <a:ext cx="3057525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9870" y="1225071"/>
            <a:ext cx="3244259" cy="251759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20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... </a:t>
            </a:r>
            <a:r>
              <a:rPr lang="en-US" sz="20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abych</a:t>
            </a:r>
            <a:r>
              <a:rPr lang="en-US" sz="20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nebyla</a:t>
            </a:r>
            <a:r>
              <a:rPr lang="en-US" sz="20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nenahraditelná</a:t>
            </a:r>
            <a:endParaRPr lang="en-US" sz="2000" b="1" kern="1200" cap="all" spc="300" baseline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Obrázek 5" descr="Obsah obrázku osoba, interiér, žena, držení&#10;&#10;Popis byl vytvořen automaticky">
            <a:extLst>
              <a:ext uri="{FF2B5EF4-FFF2-40B4-BE49-F238E27FC236}">
                <a16:creationId xmlns:a16="http://schemas.microsoft.com/office/drawing/2014/main" id="{75E14D61-F6BF-9C42-9D1F-43CC317F9B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27" r="28509"/>
          <a:stretch/>
        </p:blipFill>
        <p:spPr>
          <a:xfrm>
            <a:off x="20" y="10"/>
            <a:ext cx="2543155" cy="6857990"/>
          </a:xfrm>
          <a:prstGeom prst="rect">
            <a:avLst/>
          </a:prstGeom>
        </p:spPr>
      </p:pic>
      <p:pic>
        <p:nvPicPr>
          <p:cNvPr id="4" name="Obrázek 3" descr="Obsah obrázku osoba, interiér, oblečení, držení&#10;&#10;Popis byl vytvořen automaticky">
            <a:extLst>
              <a:ext uri="{FF2B5EF4-FFF2-40B4-BE49-F238E27FC236}">
                <a16:creationId xmlns:a16="http://schemas.microsoft.com/office/drawing/2014/main" id="{054DF9A2-6F3D-704E-9C85-BBD114AFC9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33" r="27421"/>
          <a:stretch/>
        </p:blipFill>
        <p:spPr>
          <a:xfrm>
            <a:off x="6629400" y="10"/>
            <a:ext cx="25146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8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D55E0DB-F402-774B-B0DF-DA872A3A7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75" y="1273969"/>
            <a:ext cx="3848100" cy="315277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6D87198-A0F8-AA45-AD13-DA6F5033A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1452563"/>
            <a:ext cx="1009650" cy="112395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1784B55-A4D0-BB40-9A40-29C7A2940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26" y="3381375"/>
            <a:ext cx="4028939" cy="226695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7FA2401-6335-0342-A50E-EAC975655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8300" y="1066800"/>
            <a:ext cx="2857500" cy="1895475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B93049CC-C384-9247-A06B-FCFDF362D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1100" y="4514850"/>
            <a:ext cx="1304925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66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B55263-4265-44CD-AFD2-44C50768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30" r="336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8643F1B-9BA3-4FE1-A4CC-1CDC3B47E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19945"/>
            <a:ext cx="9144000" cy="3138055"/>
          </a:xfrm>
          <a:prstGeom prst="rect">
            <a:avLst/>
          </a:prstGeom>
          <a:gradFill>
            <a:gsLst>
              <a:gs pos="47000">
                <a:srgbClr val="000000">
                  <a:alpha val="29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776B0B4-EBCF-4292-BACF-A789A13BB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685800 w 12192000"/>
              <a:gd name="connsiteY0" fmla="*/ 685800 h 6858000"/>
              <a:gd name="connsiteX1" fmla="*/ 685800 w 12192000"/>
              <a:gd name="connsiteY1" fmla="*/ 6172200 h 6858000"/>
              <a:gd name="connsiteX2" fmla="*/ 11506200 w 12192000"/>
              <a:gd name="connsiteY2" fmla="*/ 6172200 h 6858000"/>
              <a:gd name="connsiteX3" fmla="*/ 11506200 w 12192000"/>
              <a:gd name="connsiteY3" fmla="*/ 6858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685800" y="685800"/>
                </a:moveTo>
                <a:lnTo>
                  <a:pt x="685800" y="6172200"/>
                </a:lnTo>
                <a:lnTo>
                  <a:pt x="11506200" y="6172200"/>
                </a:lnTo>
                <a:lnTo>
                  <a:pt x="11506200" y="6858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114799"/>
            <a:ext cx="7115175" cy="112511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odpovídá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za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chod</a:t>
            </a:r>
            <a:r>
              <a:rPr lang="en-US" sz="2800" b="1" kern="1200" cap="all" spc="3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1" kern="1200" cap="all" spc="300" baseline="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pracoviště</a:t>
            </a:r>
            <a:endParaRPr lang="en-US" sz="2800" b="1" kern="1200" cap="all" spc="30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51716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850605"/>
            <a:ext cx="6086475" cy="4464345"/>
          </a:xfrm>
        </p:spPr>
        <p:txBody>
          <a:bodyPr vert="horz" lIns="68580" tIns="34290" rIns="68580" bIns="34290" rtlCol="0"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700" cap="none" dirty="0"/>
              <a:t>- organizace práce</a:t>
            </a:r>
            <a:br>
              <a:rPr lang="en-US" sz="2700" cap="none" dirty="0"/>
            </a:br>
            <a:r>
              <a:rPr lang="en-US" sz="2700" cap="none" dirty="0"/>
              <a:t>- používané postupy</a:t>
            </a:r>
            <a:br>
              <a:rPr lang="en-US" sz="2700" cap="none" dirty="0"/>
            </a:br>
            <a:r>
              <a:rPr lang="en-US" sz="2700" cap="none" dirty="0"/>
              <a:t>- pokyn k určitému postupu !</a:t>
            </a:r>
            <a:br>
              <a:rPr lang="en-US" sz="2700" cap="none" dirty="0"/>
            </a:br>
            <a:r>
              <a:rPr lang="en-US" sz="2700" cap="none" dirty="0"/>
              <a:t>- vedení lékařské dokumentace</a:t>
            </a:r>
            <a:br>
              <a:rPr lang="en-US" sz="2700" cap="none" dirty="0"/>
            </a:br>
            <a:r>
              <a:rPr lang="en-US" sz="2700" cap="none" dirty="0"/>
              <a:t>- pokyn i pro vedoucí sestru a její</a:t>
            </a:r>
            <a:br>
              <a:rPr lang="en-US" sz="2700" cap="none" dirty="0"/>
            </a:br>
            <a:r>
              <a:rPr lang="en-US" sz="2700" cap="none" dirty="0"/>
              <a:t>     podřízené</a:t>
            </a:r>
            <a:br>
              <a:rPr lang="en-US" sz="2700" cap="none" dirty="0"/>
            </a:br>
            <a:endParaRPr lang="en-US" sz="2700" cap="none" dirty="0"/>
          </a:p>
        </p:txBody>
      </p:sp>
    </p:spTree>
    <p:extLst>
      <p:ext uri="{BB962C8B-B14F-4D97-AF65-F5344CB8AC3E}">
        <p14:creationId xmlns:p14="http://schemas.microsoft.com/office/powerpoint/2010/main" val="264132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4FEFA976-0132-4AF3-B3A3-B2D1C89C6E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BA7CAF-5EE9-4EEE-9E12-B2CECCB94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1"/>
            <a:ext cx="9144000" cy="51434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C199F73-795E-469A-AF4B-13FA2C7AB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700" y="1885950"/>
            <a:ext cx="7115175" cy="30861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2300620"/>
            <a:ext cx="6086475" cy="2004680"/>
          </a:xfrm>
        </p:spPr>
        <p:txBody>
          <a:bodyPr vert="horz" lIns="68580" tIns="34290" rIns="68580" bIns="3429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700" b="1" dirty="0"/>
              <a:t>přimář neodpovídá za profesní pochybení podřízeného, které nijak nezavinil</a:t>
            </a:r>
          </a:p>
        </p:txBody>
      </p:sp>
    </p:spTree>
    <p:extLst>
      <p:ext uri="{BB962C8B-B14F-4D97-AF65-F5344CB8AC3E}">
        <p14:creationId xmlns:p14="http://schemas.microsoft.com/office/powerpoint/2010/main" val="2779237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50" y="893135"/>
            <a:ext cx="6086475" cy="3583615"/>
          </a:xfrm>
        </p:spPr>
        <p:txBody>
          <a:bodyPr vert="horz" lIns="68580" tIns="34290" rIns="68580" bIns="34290" rtlCol="0"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700" cap="none" dirty="0"/>
              <a:t>- vzdělání </a:t>
            </a:r>
            <a:r>
              <a:rPr lang="en-US" sz="1350" cap="none" dirty="0"/>
              <a:t>(dozor, dohled) </a:t>
            </a:r>
            <a:r>
              <a:rPr lang="en-US" sz="2700" cap="none" dirty="0"/>
              <a:t>= competence</a:t>
            </a:r>
            <a:br>
              <a:rPr lang="en-US" sz="2700" cap="none" dirty="0"/>
            </a:br>
            <a:r>
              <a:rPr lang="en-US" sz="2700" cap="none" dirty="0"/>
              <a:t>- náplň práce</a:t>
            </a:r>
            <a:br>
              <a:rPr lang="en-US" sz="2700" cap="none" dirty="0"/>
            </a:br>
            <a:r>
              <a:rPr lang="en-US" sz="2700" cap="none" dirty="0"/>
              <a:t>- vhodné pracovní podmínky</a:t>
            </a:r>
            <a:br>
              <a:rPr lang="en-US" sz="2700" cap="none" dirty="0"/>
            </a:br>
            <a:r>
              <a:rPr lang="en-US" sz="2700" cap="none" dirty="0"/>
              <a:t>- přetíženost / vytíženost</a:t>
            </a:r>
          </a:p>
        </p:txBody>
      </p:sp>
    </p:spTree>
    <p:extLst>
      <p:ext uri="{BB962C8B-B14F-4D97-AF65-F5344CB8AC3E}">
        <p14:creationId xmlns:p14="http://schemas.microsoft.com/office/powerpoint/2010/main" val="3998331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D99578A-5517-4361-8249-598D1C9FB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 descr="Obsah obrázku interiér, osoba, stůl, počítač&#10;&#10;Popis byl vytvořen automaticky">
            <a:extLst>
              <a:ext uri="{FF2B5EF4-FFF2-40B4-BE49-F238E27FC236}">
                <a16:creationId xmlns:a16="http://schemas.microsoft.com/office/drawing/2014/main" id="{B3933D5E-318F-DA43-9B11-6BC374C443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04" r="-1" b="-1"/>
          <a:stretch/>
        </p:blipFill>
        <p:spPr>
          <a:xfrm>
            <a:off x="514350" y="685800"/>
            <a:ext cx="8115300" cy="54864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88C0414-4070-42B4-B359-C995754D7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4350" y="685800"/>
            <a:ext cx="8115300" cy="5486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0350" y="4534785"/>
            <a:ext cx="6086475" cy="221626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2800" b="1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odpovědnost vůči hlavní/vrchní sestře</a:t>
            </a:r>
            <a:br>
              <a:rPr lang="en-US" sz="2800" b="1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800" b="1" kern="1200" cap="all" spc="3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= odpovědnost za poskytování zdravotní péče má vždy lékař</a:t>
            </a:r>
          </a:p>
        </p:txBody>
      </p:sp>
    </p:spTree>
    <p:extLst>
      <p:ext uri="{BB962C8B-B14F-4D97-AF65-F5344CB8AC3E}">
        <p14:creationId xmlns:p14="http://schemas.microsoft.com/office/powerpoint/2010/main" val="273333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6F7C09B-DBA8-4350-A63F-29BFFD234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CD36A4C-72B1-4E93-8EA9-AA442697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08635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1"/>
            <a:ext cx="3028950" cy="478996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... aby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všichni</a:t>
            </a: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věděli</a:t>
            </a: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co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mají</a:t>
            </a: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dělat</a:t>
            </a:r>
            <a:endParaRPr lang="en-US" sz="3600" b="1" kern="1200" cap="all" spc="300" baseline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Graphic 14" descr="Zaškrtnutí">
            <a:extLst>
              <a:ext uri="{FF2B5EF4-FFF2-40B4-BE49-F238E27FC236}">
                <a16:creationId xmlns:a16="http://schemas.microsoft.com/office/drawing/2014/main" id="{57C9463A-23C0-4150-ACCD-6492DB2D5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00700" y="1914525"/>
            <a:ext cx="30289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1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6F7C09B-DBA8-4350-A63F-29BFFD234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CD36A4C-72B1-4E93-8EA9-AA442697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08635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A870C2-CB9E-1F40-BE05-08CC0B07F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3028950" cy="48005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... aby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všichni</a:t>
            </a: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měli</a:t>
            </a:r>
            <a:r>
              <a:rPr lang="en-US" sz="3600" b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co </a:t>
            </a:r>
            <a:r>
              <a:rPr lang="en-US" sz="3600" b="1" kern="1200" cap="all" spc="300" baseline="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dělat</a:t>
            </a:r>
            <a:endParaRPr lang="en-US" sz="3600" b="1" kern="1200" cap="all" spc="300" baseline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Graphic 14" descr="Zaškrtnutí">
            <a:extLst>
              <a:ext uri="{FF2B5EF4-FFF2-40B4-BE49-F238E27FC236}">
                <a16:creationId xmlns:a16="http://schemas.microsoft.com/office/drawing/2014/main" id="{9827C122-814E-46A3-8262-240FBE3B7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00700" y="1914525"/>
            <a:ext cx="30289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44027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AnalogousFromLightSeedLeftStep">
      <a:dk1>
        <a:srgbClr val="000000"/>
      </a:dk1>
      <a:lt1>
        <a:srgbClr val="FFFFFF"/>
      </a:lt1>
      <a:dk2>
        <a:srgbClr val="412429"/>
      </a:dk2>
      <a:lt2>
        <a:srgbClr val="E8E2E6"/>
      </a:lt2>
      <a:accent1>
        <a:srgbClr val="81AB8E"/>
      </a:accent1>
      <a:accent2>
        <a:srgbClr val="7CAC75"/>
      </a:accent2>
      <a:accent3>
        <a:srgbClr val="94A77E"/>
      </a:accent3>
      <a:accent4>
        <a:srgbClr val="A2A470"/>
      </a:accent4>
      <a:accent5>
        <a:srgbClr val="B29E7C"/>
      </a:accent5>
      <a:accent6>
        <a:srgbClr val="BA8B7F"/>
      </a:accent6>
      <a:hlink>
        <a:srgbClr val="AE699A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</Words>
  <Application>Microsoft Office PowerPoint</Application>
  <PresentationFormat>Předvádění na obrazovce (4:3)</PresentationFormat>
  <Paragraphs>17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Gill Sans MT</vt:lpstr>
      <vt:lpstr>Goudy Old Style</vt:lpstr>
      <vt:lpstr>ClassicFrameVTI</vt:lpstr>
      <vt:lpstr>za co jsem odpovědná jako primářka</vt:lpstr>
      <vt:lpstr>Prezentace aplikace PowerPoint</vt:lpstr>
      <vt:lpstr>odpovídá za chod pracoviště</vt:lpstr>
      <vt:lpstr>- organizace práce - používané postupy - pokyn k určitému postupu ! - vedení lékařské dokumentace - pokyn i pro vedoucí sestru a její      podřízené </vt:lpstr>
      <vt:lpstr>přimář neodpovídá za profesní pochybení podřízeného, které nijak nezavinil</vt:lpstr>
      <vt:lpstr>- vzdělání (dozor, dohled) = competence - náplň práce - vhodné pracovní podmínky - přetíženost / vytíženost</vt:lpstr>
      <vt:lpstr>odpovědnost vůči hlavní/vrchní sestře = odpovědnost za poskytování zdravotní péče má vždy lékař</vt:lpstr>
      <vt:lpstr>... aby všichni věděli co mají dělat</vt:lpstr>
      <vt:lpstr>... aby všichni měli co dělat</vt:lpstr>
      <vt:lpstr>... abych se vzdělávala ve vedení týmu a spolupráci s jinými</vt:lpstr>
      <vt:lpstr>... aby kolegové nevyhořeli</vt:lpstr>
      <vt:lpstr>... abych reprezentovala organizaci</vt:lpstr>
      <vt:lpstr>... abych se průběžně vzdělávala v oboru</vt:lpstr>
      <vt:lpstr>... abych předávala nejnovější poznatky z oboru</vt:lpstr>
      <vt:lpstr>Prezentace aplikace PowerPoint</vt:lpstr>
      <vt:lpstr>... abych nebyla nenahraditelná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 co jsem odpovědná jako primářka</dc:title>
  <dc:creator>Irena Závadová</dc:creator>
  <cp:lastModifiedBy>Hájková Martina Ing.</cp:lastModifiedBy>
  <cp:revision>2</cp:revision>
  <dcterms:created xsi:type="dcterms:W3CDTF">2020-11-14T10:11:45Z</dcterms:created>
  <dcterms:modified xsi:type="dcterms:W3CDTF">2020-12-11T07:33:33Z</dcterms:modified>
</cp:coreProperties>
</file>